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0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7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90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200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9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92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97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20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notesSlides/notesSlide194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99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88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91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0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5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notesSlides/notesSlide193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</p:sldIdLst>
  <p:sldSz cx="9144000" cy="6858000" type="screen4x3"/>
  <p:notesSz cx="6858000" cy="9144000"/>
  <p:embeddedFontLst>
    <p:embeddedFont>
      <p:font typeface="Open Sans" charset="0"/>
      <p:regular r:id="rId207"/>
      <p:bold r:id="rId208"/>
      <p:italic r:id="rId209"/>
      <p:boldItalic r:id="rId210"/>
    </p:embeddedFont>
    <p:embeddedFont>
      <p:font typeface="Calibri" pitchFamily="34" charset="0"/>
      <p:regular r:id="rId211"/>
      <p:bold r:id="rId212"/>
      <p:italic r:id="rId213"/>
      <p:boldItalic r:id="rId214"/>
    </p:embeddedFont>
    <p:embeddedFont>
      <p:font typeface="Consolas" pitchFamily="49" charset="0"/>
      <p:regular r:id="rId215"/>
      <p:bold r:id="rId216"/>
      <p:italic r:id="rId217"/>
      <p:boldItalic r:id="rId21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font" Target="fonts/font10.fntdata"/><Relationship Id="rId211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font" Target="fonts/font6.fntdata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font" Target="fonts/font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font" Target="fonts/font7.fntdata"/><Relationship Id="rId21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presProps" Target="presProps.xml"/><Relationship Id="rId3" Type="http://schemas.openxmlformats.org/officeDocument/2006/relationships/slide" Target="slides/slide1.xml"/><Relationship Id="rId214" Type="http://schemas.openxmlformats.org/officeDocument/2006/relationships/font" Target="fonts/font8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3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4.fntdata"/><Relationship Id="rId215" Type="http://schemas.openxmlformats.org/officeDocument/2006/relationships/font" Target="fonts/font9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1586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388620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586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5" name="Shape 10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8" name="Shape 1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56" name="Shape 1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4" name="Shape 1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6" name="Shape 1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4" name="Shape 1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4" name="Shape 1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4" name="Shape 1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1" name="Shape 1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66" name="Shape 1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1" name="Shape 1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2" name="Shape 1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7" name="Shape 1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8" name="Shape 1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6" name="Shape 14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9" name="Shape 1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6" name="Shape 1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4" name="Shape 1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2" name="Shape 1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1" name="Shape 1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8" name="Shape 1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8" name="Shape 16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5" name="Shape 1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2" name="Shape 1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1" name="Shape 16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5" name="Shape 1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3" name="Shape 1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1" name="Shape 1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9" name="Shape 16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7" name="Shape 1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3" name="Shape 1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1" name="Shape 1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9" name="Shape 17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5" name="Shape 17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4" name="Shape 1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2" name="Shape 1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8" name="Shape 17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7" name="Shape 17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3" name="Shape 1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1" name="Shape 1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6" name="Shape 1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54" name="Shape 18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0" name="Shape 1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4" name="Shape 18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1" name="Shape 1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1" name="Shape 19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1" name="Shape 1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7" name="Shape 1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6" name="Shape 1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3" name="Shape 19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Shape 1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7" name="Shape 19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7" name="Shape 9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0" name="Shape 10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3" name="Shape 10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78" name="Shape 6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9" name="Shape 6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0" name="Shape 6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1" name="Shape 6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9" name="Shape 6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4" name="Shape 7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07" name="Shape 7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3" name="Shape 7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4" name="Shape 7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5" name="Shape 7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2" name="Shape 7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5" name="Shape 7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6" name="Shape 7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7" name="Shape 7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66" name="Shape 6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7" name="Shape 6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06525" y="2420936"/>
            <a:ext cx="6478586" cy="2593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 8 workshop</a:t>
            </a:r>
            <a:b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4000" b="0" i="0" u="none" strike="noStrike" cap="none" baseline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6" y="5157787"/>
            <a:ext cx="2252662" cy="17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61937" y="5949950"/>
            <a:ext cx="2087562" cy="720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Ido Barash</a:t>
            </a: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2661" y="476250"/>
            <a:ext cx="4638674" cy="15128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2735261" y="5381625"/>
            <a:ext cx="3673475" cy="423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Shape 10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.addMouseClickedListener(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::mouseClicked);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/>
        </p:nvSpPr>
        <p:spPr>
          <a:xfrm>
            <a:off x="1835150" y="2276475"/>
            <a:ext cx="5329237" cy="36734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Shape 10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386" y="2924175"/>
            <a:ext cx="3816349" cy="252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04" name="Shape 1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12" name="Shape 1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15" name="Shape 111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22" name="Shape 1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25" name="Shape 112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126" name="Shape 1126"/>
          <p:cNvSpPr txBox="1"/>
          <p:nvPr/>
        </p:nvSpPr>
        <p:spPr>
          <a:xfrm>
            <a:off x="3924300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</a:p>
        </p:txBody>
      </p:sp>
      <p:cxnSp>
        <p:nvCxnSpPr>
          <p:cNvPr id="1127" name="Shape 1127"/>
          <p:cNvCxnSpPr/>
          <p:nvPr/>
        </p:nvCxnSpPr>
        <p:spPr>
          <a:xfrm rot="10800000">
            <a:off x="4146550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Shape 11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127125" y="5014912"/>
            <a:ext cx="31321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Sort() is a higher order function</a:t>
            </a:r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2700336" y="4005261"/>
            <a:ext cx="0" cy="10080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711" y="2205036"/>
            <a:ext cx="5445124" cy="3644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/>
        </p:nvSpPr>
        <p:spPr>
          <a:xfrm>
            <a:off x="196850" y="2636836"/>
            <a:ext cx="8785225" cy="3884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Dish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getName()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isVegeterian()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getCalories()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Type getType()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List&lt;String&gt; getNickNames()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CaloricLevel getCaloricLevel()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4937" y="2713036"/>
            <a:ext cx="3178174" cy="35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0" name="Shape 1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Shape 11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0" name="Shape 117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0" name="Shape 118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1" name="Shape 118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1835150" y="5764212"/>
            <a:ext cx="18065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iteration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1187449" y="3500437"/>
            <a:ext cx="1550987" cy="22637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Shape 1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0" name="Shape 1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Shape 119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8" name="Shape 1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0" name="Shape 120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01" name="Shape 1201"/>
          <p:cNvSpPr txBox="1"/>
          <p:nvPr/>
        </p:nvSpPr>
        <p:spPr>
          <a:xfrm>
            <a:off x="4067175" y="4414837"/>
            <a:ext cx="4434000" cy="36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</p:txBody>
      </p: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Shape 12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0" name="Shape 121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11" name="Shape 1211"/>
          <p:cNvSpPr txBox="1"/>
          <p:nvPr/>
        </p:nvSpPr>
        <p:spPr>
          <a:xfrm>
            <a:off x="4067175" y="4414837"/>
            <a:ext cx="4434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18" name="Shape 1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0" name="Shape 122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21" name="Shape 1221"/>
          <p:cNvSpPr txBox="1"/>
          <p:nvPr/>
        </p:nvSpPr>
        <p:spPr>
          <a:xfrm>
            <a:off x="4067175" y="4414837"/>
            <a:ext cx="4434000" cy="92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0" name="Shape 123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31" name="Shape 1231"/>
          <p:cNvSpPr txBox="1"/>
          <p:nvPr/>
        </p:nvSpPr>
        <p:spPr>
          <a:xfrm>
            <a:off x="4067175" y="4414837"/>
            <a:ext cx="4434000" cy="120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result to a list</a:t>
            </a:r>
          </a:p>
        </p:txBody>
      </p: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37" name="Shape 1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087" y="1844675"/>
            <a:ext cx="7294562" cy="48767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250825" y="489267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79386" y="2124075"/>
            <a:ext cx="8785225" cy="1809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46" name="Shape 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 - 		External iteration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- 		Internal Iteration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276475"/>
            <a:ext cx="6165849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7337" y="5013325"/>
            <a:ext cx="6254749" cy="15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17525" y="4572000"/>
            <a:ext cx="76104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word </a:t>
            </a:r>
            <a:r>
              <a:rPr lang="en-US" sz="1800" b="1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en-US" sz="1800" b="0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declare a default implementation That will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chosen if the implementing class did not provide an implementation of it’s own</a:t>
            </a:r>
          </a:p>
        </p:txBody>
      </p:sp>
      <p:cxnSp>
        <p:nvCxnSpPr>
          <p:cNvPr id="183" name="Shape 183"/>
          <p:cNvCxnSpPr/>
          <p:nvPr/>
        </p:nvCxnSpPr>
        <p:spPr>
          <a:xfrm rot="10800000" flipH="1">
            <a:off x="1908175" y="3141661"/>
            <a:ext cx="142875" cy="14303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55" name="Shape 1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Stream:	A sequence of elements of a source that supports 			aggregate operations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not data-structures.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Their goal is to compute and aggregate.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They consume their data from I/O sources, Arrays and collections.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SQL like operations and some other commonly used functionallity such as map, reduce, filter, collect, sort and more.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immutable – they cannot change the data.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they are thread-safe.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run parallel (Several cores).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uses pipelines  and optimize the operations needed to minimum iterations.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streams: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IntStream.range(1, 100);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Stream.of("Java 8 ", "Lambdas");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File.list(Paths.get("some-folder"));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Files.lines(Paths.get("data.txt"));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myList.parallelStream();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Stream.iterate(new int[]{0, 1}, t -&gt; new int[]{t[1], t[0]+t[1]})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77" name="Shape 1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Shape 12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results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4491037" y="5524500"/>
            <a:ext cx="4329112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Dishes to names stream</a:t>
            </a:r>
          </a:p>
        </p:txBody>
      </p:sp>
      <p:cxnSp>
        <p:nvCxnSpPr>
          <p:cNvPr id="1288" name="Shape 1288"/>
          <p:cNvCxnSpPr/>
          <p:nvPr/>
        </p:nvCxnSpPr>
        <p:spPr>
          <a:xfrm rot="10800000">
            <a:off x="3419475" y="5270500"/>
            <a:ext cx="1071561" cy="4397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94" name="Shape 1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Shape 12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1979611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2871786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37798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46434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300" name="Shape 1300"/>
          <p:cNvSpPr/>
          <p:nvPr/>
        </p:nvSpPr>
        <p:spPr>
          <a:xfrm>
            <a:off x="2376486" y="3789362"/>
            <a:ext cx="2555875" cy="647700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</p:txBody>
      </p:sp>
      <p:sp>
        <p:nvSpPr>
          <p:cNvPr id="1301" name="Shape 1301"/>
          <p:cNvSpPr/>
          <p:nvPr/>
        </p:nvSpPr>
        <p:spPr>
          <a:xfrm>
            <a:off x="1835150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8162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779837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4" name="Shape 1304"/>
          <p:cNvSpPr/>
          <p:nvPr/>
        </p:nvSpPr>
        <p:spPr>
          <a:xfrm>
            <a:off x="47593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1619250" y="2384425"/>
            <a:ext cx="7200900" cy="936624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Shape 1306"/>
          <p:cNvSpPr txBox="1"/>
          <p:nvPr/>
        </p:nvSpPr>
        <p:spPr>
          <a:xfrm>
            <a:off x="1619250" y="4941887"/>
            <a:ext cx="7200900" cy="935037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7" name="Shape 1307"/>
          <p:cNvCxnSpPr/>
          <p:nvPr/>
        </p:nvCxnSpPr>
        <p:spPr>
          <a:xfrm flipH="1">
            <a:off x="3654425" y="3321050"/>
            <a:ext cx="9524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08" name="Shape 1308"/>
          <p:cNvCxnSpPr/>
          <p:nvPr/>
        </p:nvCxnSpPr>
        <p:spPr>
          <a:xfrm flipH="1">
            <a:off x="3635375" y="4462462"/>
            <a:ext cx="11112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309" name="Shape 1309"/>
          <p:cNvSpPr txBox="1"/>
          <p:nvPr/>
        </p:nvSpPr>
        <p:spPr>
          <a:xfrm>
            <a:off x="6788150" y="2411411"/>
            <a:ext cx="2032000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Dishes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6762750" y="4932362"/>
            <a:ext cx="2057400" cy="368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Strings</a:t>
            </a:r>
          </a:p>
        </p:txBody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32" name="Shape 1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969898" y="5710225"/>
            <a:ext cx="74549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streams of the Dishes nicknames to names stream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3851275" y="5084762"/>
            <a:ext cx="720724" cy="6254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Shape 13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Shape 134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reduce(BinaryOperator&lt;T&gt;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menu.stream().map((d) -&gt; d.getCalories())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cals) -&gt; result += cals);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Shape 13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0" name="Shape 1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reduce(BinaryOperator&lt;T&gt;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menu.stream().map((d) -&gt; d.getCalories())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cals) -&gt; result += cals);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5435600" y="5837237"/>
            <a:ext cx="2879724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all calories of the menu</a:t>
            </a:r>
          </a:p>
        </p:txBody>
      </p:sp>
      <p:cxnSp>
        <p:nvCxnSpPr>
          <p:cNvPr id="1353" name="Shape 1353"/>
          <p:cNvCxnSpPr/>
          <p:nvPr/>
        </p:nvCxnSpPr>
        <p:spPr>
          <a:xfrm rot="10800000">
            <a:off x="5287224" y="5295737"/>
            <a:ext cx="869100" cy="541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9" name="Shape 1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5511" y="2492375"/>
            <a:ext cx="3533774" cy="3760787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Shape 13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Shape 13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76" name="Shape 1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1692275" y="5445125"/>
            <a:ext cx="53038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stream of dishes that has more than 300 calories</a:t>
            </a:r>
          </a:p>
        </p:txBody>
      </p:sp>
      <p:cxnSp>
        <p:nvCxnSpPr>
          <p:cNvPr id="1379" name="Shape 1379"/>
          <p:cNvCxnSpPr/>
          <p:nvPr/>
        </p:nvCxnSpPr>
        <p:spPr>
          <a:xfrm rot="10800000">
            <a:off x="4300137" y="5081225"/>
            <a:ext cx="254399" cy="3638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Shape 138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86" name="Shape 1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94" name="Shape 1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Shape 1396"/>
          <p:cNvSpPr txBox="1"/>
          <p:nvPr/>
        </p:nvSpPr>
        <p:spPr>
          <a:xfrm>
            <a:off x="1692275" y="5710237"/>
            <a:ext cx="31035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all names of all the dishes</a:t>
            </a:r>
          </a:p>
        </p:txBody>
      </p:sp>
      <p:cxnSp>
        <p:nvCxnSpPr>
          <p:cNvPr id="1397" name="Shape 1397"/>
          <p:cNvCxnSpPr/>
          <p:nvPr/>
        </p:nvCxnSpPr>
        <p:spPr>
          <a:xfrm rot="10800000" flipH="1">
            <a:off x="3851025" y="4901137"/>
            <a:ext cx="62999" cy="809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03" name="Shape 1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Shape 1404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collect:		Convert the final stream to something else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collector.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sorted:		Returns a new Stream with all the elements sorted by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a given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limit:		Returns a new stream with only N elements of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current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anyMatch:	Returns true if there at least one element matching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allMatch:	Returns  true if all the element match a predicate.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 txBox="1"/>
          <p:nvPr/>
        </p:nvSpPr>
        <p:spPr>
          <a:xfrm>
            <a:off x="323850" y="1412875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count:		Returns the number of elements in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distinct:	Returns a new Stream with no duplications (using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equals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skip:		Returns a new Stream without the first N elements.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 / max:	Returns  the minimum / maximum element using a 					provided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Concat:		Return a new stream containing elements from two 					streams.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Shape 14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(imperative):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HashMap&lt;&gt;();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(Dish dish : menu)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final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 type = dish.getType();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List&lt;Dish&gt; dishesForType = groupDishesByTypeMap.get(type);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(dishesForType ==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dishesForType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groupDishesByTypeMap.put(type, dishesForType);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dishesForType.add(dish);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groupDishesByTypeMap;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26" name="Shape 1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Shape 14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34" name="Shape 1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Shape 1436"/>
          <p:cNvSpPr txBox="1"/>
          <p:nvPr/>
        </p:nvSpPr>
        <p:spPr>
          <a:xfrm>
            <a:off x="2879725" y="4170362"/>
            <a:ext cx="2603499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created static method</a:t>
            </a:r>
          </a:p>
        </p:txBody>
      </p:sp>
      <p:cxnSp>
        <p:nvCxnSpPr>
          <p:cNvPr id="1437" name="Shape 1437"/>
          <p:cNvCxnSpPr/>
          <p:nvPr/>
        </p:nvCxnSpPr>
        <p:spPr>
          <a:xfrm rot="10800000" flipH="1">
            <a:off x="4572000" y="3500437"/>
            <a:ext cx="576262" cy="66992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Shape 14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44" name="Shape 1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Shape 14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Files.list will generate a Stream of Pathes.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want only “txt” files so we will use filter.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0" name="Shape 1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FlatMap will produce one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/>
        </p:nvSpPr>
        <p:spPr>
          <a:xfrm>
            <a:off x="250825" y="2636836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Shape 1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we would like to Parse the lines to our known and convenient object form.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300037" y="154305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12" y="1989136"/>
            <a:ext cx="5783262" cy="36718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86" name="Shape 1486"/>
          <p:cNvSpPr txBox="1"/>
          <p:nvPr/>
        </p:nvSpPr>
        <p:spPr>
          <a:xfrm>
            <a:off x="5856287" y="2000250"/>
            <a:ext cx="1296986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/>
        </p:nvSpPr>
        <p:spPr>
          <a:xfrm>
            <a:off x="179386" y="25654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Shape 14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93" name="Shape 1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also be iterated and processed in a parallel way.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menu.parallelStream().forEach(Dish::heavyCalculation);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stream will be processed using several threads.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default, the number of threads is the number of processors.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uses ForkJoin framework behind the scenes.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will not keep the order of the original stream.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/>
          <p:nvPr/>
        </p:nvSpPr>
        <p:spPr>
          <a:xfrm>
            <a:off x="179386" y="2349500"/>
            <a:ext cx="8785225" cy="43195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501" name="Shape 1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Shape 150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 processing should be used only with large scale data: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menu.parallelStream().sorted(Dish::compareTo)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Vs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menu.stream().sorted(Dish::compareTo)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3" name="Shape 1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311" y="3330575"/>
            <a:ext cx="31718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09" name="Shape 1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Shape 151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06686"/>
            <a:ext cx="3611561" cy="2695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1" name="Shape 21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3" name="Shape 213"/>
          <p:cNvSpPr txBox="1"/>
          <p:nvPr/>
        </p:nvSpPr>
        <p:spPr>
          <a:xfrm>
            <a:off x="4719637" y="4545012"/>
            <a:ext cx="38941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implementation of A.doSomething</a:t>
            </a:r>
          </a:p>
        </p:txBody>
      </p:sp>
      <p:cxnSp>
        <p:nvCxnSpPr>
          <p:cNvPr id="214" name="Shape 214"/>
          <p:cNvCxnSpPr/>
          <p:nvPr/>
        </p:nvCxnSpPr>
        <p:spPr>
          <a:xfrm rot="10800000">
            <a:off x="2484437" y="4729162"/>
            <a:ext cx="2235199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18" name="Shape 1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all the dishes recommended side-dishes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26" name="Shape 1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the user’s city name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Shape 1528"/>
          <p:cNvSpPr txBox="1"/>
          <p:nvPr/>
        </p:nvSpPr>
        <p:spPr>
          <a:xfrm>
            <a:off x="684212" y="4133850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 txBox="1"/>
          <p:nvPr/>
        </p:nvSpPr>
        <p:spPr>
          <a:xfrm>
            <a:off x="1258887" y="4524375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738311" y="4916487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 txBox="1"/>
          <p:nvPr/>
        </p:nvSpPr>
        <p:spPr>
          <a:xfrm>
            <a:off x="468312" y="6181725"/>
            <a:ext cx="2284500" cy="36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Boilerplate null checks</a:t>
            </a:r>
          </a:p>
        </p:txBody>
      </p:sp>
      <p:cxnSp>
        <p:nvCxnSpPr>
          <p:cNvPr id="1532" name="Shape 1532"/>
          <p:cNvCxnSpPr/>
          <p:nvPr/>
        </p:nvCxnSpPr>
        <p:spPr>
          <a:xfrm rot="10800000" flipH="1">
            <a:off x="954225" y="4441175"/>
            <a:ext cx="26699" cy="1765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3" name="Shape 1533"/>
          <p:cNvCxnSpPr/>
          <p:nvPr/>
        </p:nvCxnSpPr>
        <p:spPr>
          <a:xfrm rot="10800000" flipH="1">
            <a:off x="1248525" y="4813425"/>
            <a:ext cx="299399" cy="1366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4" name="Shape 1534"/>
          <p:cNvCxnSpPr>
            <a:stCxn id="1531" idx="0"/>
          </p:cNvCxnSpPr>
          <p:nvPr/>
        </p:nvCxnSpPr>
        <p:spPr>
          <a:xfrm rot="10800000" flipH="1">
            <a:off x="1610562" y="5225925"/>
            <a:ext cx="467400" cy="955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 txBox="1"/>
          <p:nvPr/>
        </p:nvSpPr>
        <p:spPr>
          <a:xfrm>
            <a:off x="323850" y="14128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is an object that can either contain a value or be empty.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can be considered as a Collection with only one element.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 interface exposes some nice methods to avoid the boilerplate: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		return the value if present, throw NoSuchElement  if not.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ifPresent 	apply given method only if not null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	Return current value if present, other wise return given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object.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OrElseThrow	Return current value if present, Throw a custom exception if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not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are also called Monads in other languages.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/>
        </p:nvSpPr>
        <p:spPr>
          <a:xfrm>
            <a:off x="192086" y="5013325"/>
            <a:ext cx="8785225" cy="9366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79386" y="2347911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Shape 15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9" name="Shape 1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Shape 155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Print city name  (without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 city name (with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Optional&lt;City&gt;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/>
        </p:nvSpPr>
        <p:spPr>
          <a:xfrm>
            <a:off x="179386" y="2349500"/>
            <a:ext cx="8785225" cy="13668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57" name="Shape 1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filtered: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.filter(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.getSize() &gt; 30000)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.ifPresent(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 dish present and has more than 300 calories it will be returns,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not, NoSuchElement exception will be thrown.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/>
        </p:nvSpPr>
        <p:spPr>
          <a:xfrm>
            <a:off x="179386" y="2636836"/>
            <a:ext cx="8785225" cy="792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Shape 1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mapped: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cityName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.getName()).get();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map (or flatMap) function will return a new optional with the mapped value.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74" name="Shape 1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Shape 15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/>
          <p:nvPr/>
        </p:nvSpPr>
        <p:spPr>
          <a:xfrm>
            <a:off x="1061250" y="4485800"/>
            <a:ext cx="6216000" cy="2211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/>
        </p:nvSpPr>
        <p:spPr>
          <a:xfrm>
            <a:off x="179386" y="4437062"/>
            <a:ext cx="8785200" cy="230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 txBox="1"/>
          <p:nvPr/>
        </p:nvSpPr>
        <p:spPr>
          <a:xfrm>
            <a:off x="179386" y="1863725"/>
            <a:ext cx="8785200" cy="1997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84" name="Shape 1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6627811" y="4672012"/>
            <a:ext cx="17875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</a:p>
        </p:txBody>
      </p:sp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Shape 160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Shape 16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6627811" y="4672012"/>
            <a:ext cx="2192336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it really better?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1" name="Shape 1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Shape 161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/>
        </p:nvSpPr>
        <p:spPr>
          <a:xfrm>
            <a:off x="179386" y="3776662"/>
            <a:ext cx="8785200" cy="1655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Shape 1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9" name="Shape 1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Shape 162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proper way to get the user’s city name using optionals is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Shape 1626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Shape 16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Shape 162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So we can change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this: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/>
        </p:nvSpPr>
        <p:spPr>
          <a:xfrm>
            <a:off x="584200" y="2349500"/>
            <a:ext cx="7372349" cy="31670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586" y="3998912"/>
            <a:ext cx="1074737" cy="139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37" name="Shape 16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50" y="2420936"/>
            <a:ext cx="638174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 txBox="1"/>
          <p:nvPr/>
        </p:nvSpPr>
        <p:spPr>
          <a:xfrm>
            <a:off x="323850" y="21336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multiple log files in the logs folder.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 files are very big and cannot be loaded to the memory.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job is to analyze the logs.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not use try/catch.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Just throw exceptions.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 Maven project.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LogEntry.java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	An entity class to represent a log entry.</a:t>
            </a:r>
            <a:r>
              <a:rPr lang="en-US"/>
              <a:t>		</a:t>
            </a:r>
            <a:br>
              <a:rPr lang="en-US"/>
            </a:br>
            <a:r>
              <a:rPr lang="en-US"/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has parse method to generate a LogEnrty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 of a line according to the log pattern.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LogAnalyiticService: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Logics class (which we need to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implement).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LogAnaltyicesServiceTest: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Test class.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9" name="Shape 1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75" name="Shape 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.limit(1)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.count();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Shape 16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Shape 16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1" name="Shape 1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.map(LogEntry::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Shape 16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Shape 17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07" name="Shape 1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Shape 17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15" name="Shape 1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Shape 17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Shape 17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Shape 17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.getDateTime().compareTo(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/>
        </p:nvSpPr>
        <p:spPr>
          <a:xfrm>
            <a:off x="157161" y="3644900"/>
            <a:ext cx="8785225" cy="2736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Shape 17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9" name="Shape 1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Shape 1741"/>
          <p:cNvSpPr txBox="1"/>
          <p:nvPr/>
        </p:nvSpPr>
        <p:spPr>
          <a:xfrm>
            <a:off x="798512" y="4981575"/>
            <a:ext cx="70562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Shape 1742"/>
          <p:cNvSpPr txBox="1"/>
          <p:nvPr/>
        </p:nvSpPr>
        <p:spPr>
          <a:xfrm>
            <a:off x="4826000" y="5661025"/>
            <a:ext cx="32861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Pre-created comparing function</a:t>
            </a:r>
          </a:p>
        </p:txBody>
      </p:sp>
      <p:cxnSp>
        <p:nvCxnSpPr>
          <p:cNvPr id="1743" name="Shape 1743"/>
          <p:cNvCxnSpPr/>
          <p:nvPr/>
        </p:nvCxnSpPr>
        <p:spPr>
          <a:xfrm rot="10800000">
            <a:off x="6206862" y="5341825"/>
            <a:ext cx="262199" cy="3191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Shape 1751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8" name="Shape 1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Shape 1759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le.getBytesSent() == 0);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66" name="Shape 1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372225" y="3284537"/>
            <a:ext cx="18542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Defender method</a:t>
            </a:r>
          </a:p>
        </p:txBody>
      </p:sp>
      <p:cxnSp>
        <p:nvCxnSpPr>
          <p:cNvPr id="239" name="Shape 239"/>
          <p:cNvCxnSpPr/>
          <p:nvPr/>
        </p:nvCxnSpPr>
        <p:spPr>
          <a:xfrm flipH="1">
            <a:off x="4392611" y="3470275"/>
            <a:ext cx="1979612" cy="18414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74" name="Shape 17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Shape 1775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le.getDate.getYear() &gt; 1995);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82" name="Shape 17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2873375" y="3644900"/>
            <a:ext cx="2879724" cy="3603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Shape 1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1" name="Shape 1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some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streamLogs().anyMatch(predicate);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Shape 18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groupingBy(LogEntry::getDate));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Shape 18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Shape 18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23" name="Shape 18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31" name="Shape 1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.map(LogEntry::getByteSent)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3" name="Shape 1833"/>
          <p:cNvCxnSpPr/>
          <p:nvPr/>
        </p:nvCxnSpPr>
        <p:spPr>
          <a:xfrm flipH="1">
            <a:off x="4286250" y="4332287"/>
            <a:ext cx="2097087" cy="681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834" name="Shape 1834"/>
          <p:cNvCxnSpPr/>
          <p:nvPr/>
        </p:nvCxnSpPr>
        <p:spPr>
          <a:xfrm>
            <a:off x="157161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35" name="Shape 1835"/>
          <p:cNvSpPr txBox="1"/>
          <p:nvPr/>
        </p:nvSpPr>
        <p:spPr>
          <a:xfrm>
            <a:off x="6383325" y="4005244"/>
            <a:ext cx="2436900" cy="9620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reference to the get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 method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elegant</a:t>
            </a:r>
          </a:p>
        </p:txBody>
      </p:sp>
    </p:spTree>
  </p:cSld>
  <p:clrMapOvr>
    <a:masterClrMapping/>
  </p:clrMapOvr>
  <p:transition spd="slow"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42" name="Shape 1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Shape 1843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Shape 18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179386" y="47244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8" name="Shape 1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Shape 185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0" name="Shape 1860"/>
          <p:cNvSpPr txBox="1"/>
          <p:nvPr/>
        </p:nvSpPr>
        <p:spPr>
          <a:xfrm>
            <a:off x="5377600" y="5192700"/>
            <a:ext cx="3041100" cy="3899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Function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 a method</a:t>
            </a:r>
          </a:p>
        </p:txBody>
      </p:sp>
      <p:cxnSp>
        <p:nvCxnSpPr>
          <p:cNvPr id="1861" name="Shape 1861"/>
          <p:cNvCxnSpPr/>
          <p:nvPr/>
        </p:nvCxnSpPr>
        <p:spPr>
          <a:xfrm rot="10800000">
            <a:off x="4771224" y="4218312"/>
            <a:ext cx="2032800" cy="9744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68" name="Shape 1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.apply(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).equals(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.count();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75" name="Shape 1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Shape 187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875" y="2205036"/>
            <a:ext cx="3695699" cy="377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Shape 188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 Java Date/Time API is too complex.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Date/Time classes are not consistently defined: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Java.sql.Date and java.util.Date.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Java.util.date include the time and the java.sql.Date is date only.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says that the java.sql classes are redundant and this duplication is a very bad design.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lot of mess with the Date/Time formatters and parsers too: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SimpleDateFormat, DateFormat, java.text.*.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 and Date classes are mutable (not thread safe – a big issue in java 8).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very poor internationalization support.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Shape 1891"/>
          <p:cNvSpPr txBox="1"/>
          <p:nvPr/>
        </p:nvSpPr>
        <p:spPr>
          <a:xfrm>
            <a:off x="323850" y="155892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new Date/Time API principles: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Immutability: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Parallelism is a big deal.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Separation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concerns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 clear separation of human readable 					date/time and machine date/time.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Clarity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The methods are clearly defined. Using them will 							be exactly the same for all Time classes.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All method come with built-in methods for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common operations such as plus, minus, 	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format, parse..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Extendable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ISO calendar but can easily use other calendars.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323850" y="17748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date with default format of yyyy-MM-dd.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a nice methods to get and manipulate dates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different time zone.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/>
          <p:nvPr/>
        </p:nvSpPr>
        <p:spPr>
          <a:xfrm>
            <a:off x="179386" y="4144962"/>
            <a:ext cx="8785200" cy="647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179386" y="6115050"/>
            <a:ext cx="8785200" cy="288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Shape 1905"/>
          <p:cNvSpPr txBox="1"/>
          <p:nvPr/>
        </p:nvSpPr>
        <p:spPr>
          <a:xfrm>
            <a:off x="179386" y="2705100"/>
            <a:ext cx="8785200" cy="2873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Shape 19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07" name="Shape 1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 txBox="1"/>
          <p:nvPr/>
        </p:nvSpPr>
        <p:spPr>
          <a:xfrm>
            <a:off x="323850" y="162877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current date: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a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3, 20);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date from the base date (1970):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dateFrom1970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ofEpochDay(215);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/>
        </p:nvSpPr>
        <p:spPr>
          <a:xfrm>
            <a:off x="179386" y="5892800"/>
            <a:ext cx="8785200" cy="336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Shape 1914"/>
          <p:cNvSpPr txBox="1"/>
          <p:nvPr/>
        </p:nvSpPr>
        <p:spPr>
          <a:xfrm>
            <a:off x="179386" y="4073525"/>
            <a:ext cx="8785200" cy="9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179386" y="2581275"/>
            <a:ext cx="8785200" cy="3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Shape 19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 txBox="1"/>
          <p:nvPr/>
        </p:nvSpPr>
        <p:spPr>
          <a:xfrm>
            <a:off x="323850" y="1630362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the date of the 66th day of 2014: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hundredDay2014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ofYearDay(2014, 66);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Add / subtract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now().plusDays(65);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now().minusMonths(67);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now().plusYears(4);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Format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now().format(DateTimeFormatter.ofPattern(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"dd.MM.yyyy"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24" name="Shape 1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Shape 1925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time with default format of 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Like local date it has time-zone support and a now method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Java.time.DateTime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full date time with default format of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yyyy-MM-dd-HH:mm:ss.zzz.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factory method that gets LocalTime and LocalDate.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java.time.Instant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machine time (unix template).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example: 	2014-08-03T20:54:16:07.472Z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 txBox="1"/>
          <p:nvPr/>
        </p:nvSpPr>
        <p:spPr>
          <a:xfrm>
            <a:off x="179386" y="4929187"/>
            <a:ext cx="8785200" cy="7922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179386" y="2632075"/>
            <a:ext cx="8785200" cy="129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33" name="Shape 1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Shape 1934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extras: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Period calculation: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Period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.until(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.getDays();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Old date/time API support: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getInstance().toInstant();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getInstance().getTime().toInstant();</a:t>
            </a: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4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68312" y="2565400"/>
            <a:ext cx="8135936" cy="43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03237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5287" y="2998786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58775" marR="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 as references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Extras (Date/Time and bye-bye PermGen).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/>
        </p:nvSpPr>
        <p:spPr>
          <a:xfrm>
            <a:off x="2124075" y="2349500"/>
            <a:ext cx="5111750" cy="34559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1" name="Shape 1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3" name="Shape 19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037" y="2482850"/>
            <a:ext cx="2906712" cy="31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9" name="Shape 1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Permanent Generation is a memory section that stores loaded classes info such as (names and structure).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Running out of PermGen space is inevitable.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are all familiar with java.lang.OutOfMemoryError: PermGen exception.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PermGen size can be changed using the flags: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	PermSize and MaxPermSize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Java 8, the PermGen is completely removed.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a new memory space: the Metaspace.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56" name="Shape 1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Shape 1957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 automatically by default.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Growth will be linear.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Metaspcae data will be garbage collected.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two flags: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MetaspaceSize:	Define larger metaspaces memory.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MaxMetaspaceSize:	Define when the GC will be invoked.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Shape 19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Shape 1963"/>
          <p:cNvSpPr txBox="1"/>
          <p:nvPr/>
        </p:nvSpPr>
        <p:spPr>
          <a:xfrm>
            <a:off x="685800" y="7651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55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2771775" y="2924175"/>
            <a:ext cx="3529012" cy="17287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Ido.barash@tikalk.com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995737" y="38608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71" name="Shape 271"/>
          <p:cNvSpPr/>
          <p:nvPr/>
        </p:nvSpPr>
        <p:spPr>
          <a:xfrm>
            <a:off x="4932362" y="46180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2" name="Shape 272"/>
          <p:cNvSpPr/>
          <p:nvPr/>
        </p:nvSpPr>
        <p:spPr>
          <a:xfrm>
            <a:off x="3121025" y="530066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273" name="Shape 273"/>
          <p:cNvSpPr/>
          <p:nvPr/>
        </p:nvSpPr>
        <p:spPr>
          <a:xfrm>
            <a:off x="3995737" y="58674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</a:p>
        </p:txBody>
      </p:sp>
      <p:cxnSp>
        <p:nvCxnSpPr>
          <p:cNvPr id="274" name="Shape 274"/>
          <p:cNvCxnSpPr/>
          <p:nvPr/>
        </p:nvCxnSpPr>
        <p:spPr>
          <a:xfrm rot="10800000" flipH="1">
            <a:off x="3563937" y="4221162"/>
            <a:ext cx="425449" cy="10794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4643437" y="42037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6" name="Shape 276"/>
          <p:cNvCxnSpPr/>
          <p:nvPr/>
        </p:nvCxnSpPr>
        <p:spPr>
          <a:xfrm rot="10800000" flipH="1">
            <a:off x="4465637" y="5661025"/>
            <a:ext cx="466725" cy="2063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7" name="Shape 277"/>
          <p:cNvCxnSpPr/>
          <p:nvPr/>
        </p:nvCxnSpPr>
        <p:spPr>
          <a:xfrm rot="10800000">
            <a:off x="3776661" y="5676899"/>
            <a:ext cx="363536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278" name="Shape 278"/>
          <p:cNvSpPr txBox="1"/>
          <p:nvPr/>
        </p:nvSpPr>
        <p:spPr>
          <a:xfrm>
            <a:off x="4716462" y="38608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651500" y="46212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752600" y="5259387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563937" y="622776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F() == B.F</a:t>
            </a:r>
          </a:p>
        </p:txBody>
      </p:sp>
      <p:sp>
        <p:nvSpPr>
          <p:cNvPr id="282" name="Shape 282"/>
          <p:cNvSpPr/>
          <p:nvPr/>
        </p:nvSpPr>
        <p:spPr>
          <a:xfrm>
            <a:off x="4967287" y="5318125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5259387" y="4976811"/>
            <a:ext cx="34924" cy="3413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Shape 29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0" name="Shape 31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1" name="Shape 311"/>
          <p:cNvSpPr txBox="1"/>
          <p:nvPr/>
        </p:nvSpPr>
        <p:spPr>
          <a:xfrm>
            <a:off x="3059111" y="5661025"/>
            <a:ext cx="433386" cy="288925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4392612" y="5805487"/>
            <a:ext cx="22796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will be chosen?</a:t>
            </a: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3492500" y="5949950"/>
            <a:ext cx="900111" cy="396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90500" y="4941887"/>
            <a:ext cx="8785225" cy="1754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Shape 331"/>
          <p:cNvCxnSpPr/>
          <p:nvPr/>
        </p:nvCxnSpPr>
        <p:spPr>
          <a:xfrm>
            <a:off x="4284662" y="4941887"/>
            <a:ext cx="0" cy="17541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4716462" y="4941887"/>
            <a:ext cx="4464050" cy="1754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A.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coupled with implementing classes.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impossible to add a method to an interface without harming all it’s implementers.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Java 8 presents a lot of new functionality, especially with collections and lambda expressions. In order to provide backward compatibility – default methods are needed.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Java 1.5,  there weren't any major changes with the Java language.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Trends like “functional programming” and “lambda expressions” became more common and the Java’s “ignoring strategy” was proven wrong.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 grew more successful and started to challenge Java.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language must go on.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vs abstract class: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be constructors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cannot have members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hold an object’s state.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are mostly there for backward compatibility.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323850" y="1846261"/>
            <a:ext cx="81359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86" y="2708275"/>
            <a:ext cx="2609699" cy="257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define a method that is alive all by itself.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pass a method as an argument to another method.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46375"/>
            <a:ext cx="4130674" cy="37576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getColor()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setColor(String color)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getWeight()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setWeight(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weight)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462" y="2559050"/>
            <a:ext cx="4032249" cy="41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Shape 408"/>
          <p:cNvCxnSpPr/>
          <p:nvPr/>
        </p:nvCxnSpPr>
        <p:spPr>
          <a:xfrm>
            <a:off x="4787900" y="2492375"/>
            <a:ext cx="0" cy="42497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Shape 418"/>
          <p:cNvGrpSpPr/>
          <p:nvPr/>
        </p:nvGrpSpPr>
        <p:grpSpPr>
          <a:xfrm>
            <a:off x="611186" y="2652711"/>
            <a:ext cx="8137524" cy="3729037"/>
            <a:chOff x="0" y="0"/>
            <a:chExt cx="2147483647" cy="2147483647"/>
          </a:xfrm>
        </p:grpSpPr>
        <p:pic>
          <p:nvPicPr>
            <p:cNvPr id="419" name="Shape 4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8270506" y="746931294"/>
              <a:ext cx="887360395" cy="221218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new?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interface methods implementation.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Date time API.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JS engine.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 support.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collections streams API (including built-in parallel processing).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JVM inhancements (PermGen removed, and small VM).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886450" y="3644900"/>
            <a:ext cx="2898775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empty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green apples one by one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x="4716461" y="3789361"/>
            <a:ext cx="1169986" cy="17938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7704136" y="4941887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110287" y="5014912"/>
            <a:ext cx="24511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only green apples</a:t>
            </a:r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5076825" y="4508500"/>
            <a:ext cx="1033462" cy="690561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050" y="3284537"/>
            <a:ext cx="4857750" cy="283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608512" y="5259387"/>
            <a:ext cx="38512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Copy&amp;paste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only change the predicate</a:t>
            </a:r>
          </a:p>
        </p:txBody>
      </p:sp>
      <p:cxnSp>
        <p:nvCxnSpPr>
          <p:cNvPr id="480" name="Shape 480"/>
          <p:cNvCxnSpPr/>
          <p:nvPr/>
        </p:nvCxnSpPr>
        <p:spPr>
          <a:xfrm rot="10800000">
            <a:off x="4392612" y="4435475"/>
            <a:ext cx="755649" cy="8239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Shape 490"/>
          <p:cNvCxnSpPr/>
          <p:nvPr/>
        </p:nvCxnSpPr>
        <p:spPr>
          <a:xfrm>
            <a:off x="323850" y="458152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323850" y="458152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1" name="Shape 501"/>
          <p:cNvSpPr txBox="1"/>
          <p:nvPr/>
        </p:nvSpPr>
        <p:spPr>
          <a:xfrm>
            <a:off x="1641475" y="5230812"/>
            <a:ext cx="20048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1641475" y="3213100"/>
            <a:ext cx="24479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Shape 503"/>
          <p:cNvCxnSpPr>
            <a:endCxn id="502" idx="3"/>
          </p:cNvCxnSpPr>
          <p:nvPr/>
        </p:nvCxnSpPr>
        <p:spPr>
          <a:xfrm rot="10800000">
            <a:off x="4089474" y="3317800"/>
            <a:ext cx="2354100" cy="9747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04" name="Shape 504"/>
          <p:cNvCxnSpPr>
            <a:endCxn id="501" idx="3"/>
          </p:cNvCxnSpPr>
          <p:nvPr/>
        </p:nvCxnSpPr>
        <p:spPr>
          <a:xfrm flipH="1">
            <a:off x="3646374" y="4292712"/>
            <a:ext cx="2797200" cy="1042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74637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300" y="2792411"/>
            <a:ext cx="5253036" cy="36496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331912" y="2708275"/>
            <a:ext cx="2735262" cy="1512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994025" y="2708275"/>
            <a:ext cx="1614487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Apple.getWeight &gt; 150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4941887" y="2708275"/>
            <a:ext cx="2120899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Apple.getColor.equals(“green”)</a:t>
            </a:r>
          </a:p>
        </p:txBody>
      </p:sp>
      <p:cxnSp>
        <p:nvCxnSpPr>
          <p:cNvPr id="534" name="Shape 534"/>
          <p:cNvCxnSpPr/>
          <p:nvPr/>
        </p:nvCxnSpPr>
        <p:spPr>
          <a:xfrm>
            <a:off x="323850" y="314007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35" name="Shape 535"/>
          <p:cNvCxnSpPr/>
          <p:nvPr/>
        </p:nvCxnSpPr>
        <p:spPr>
          <a:xfrm>
            <a:off x="4608512" y="2986086"/>
            <a:ext cx="1187449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6002337" y="2986086"/>
            <a:ext cx="0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7" name="Shape 537"/>
          <p:cNvCxnSpPr/>
          <p:nvPr/>
        </p:nvCxnSpPr>
        <p:spPr>
          <a:xfrm>
            <a:off x="323850" y="6021387"/>
            <a:ext cx="8567737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2519361" y="6381750"/>
            <a:ext cx="1765299" cy="2158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Heavy Apples</a:t>
            </a:r>
          </a:p>
        </p:txBody>
      </p:sp>
      <p:sp>
        <p:nvSpPr>
          <p:cNvPr id="539" name="Shape 539"/>
          <p:cNvSpPr/>
          <p:nvPr/>
        </p:nvSpPr>
        <p:spPr>
          <a:xfrm>
            <a:off x="5076825" y="6381750"/>
            <a:ext cx="1763711" cy="215899"/>
          </a:xfrm>
          <a:prstGeom prst="ellipse">
            <a:avLst/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Green Apples</a:t>
            </a:r>
          </a:p>
        </p:txBody>
      </p:sp>
      <p:sp>
        <p:nvSpPr>
          <p:cNvPr id="540" name="Shape 540"/>
          <p:cNvSpPr/>
          <p:nvPr/>
        </p:nvSpPr>
        <p:spPr>
          <a:xfrm>
            <a:off x="3402012" y="611028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5867400" y="612933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492375"/>
            <a:ext cx="5387974" cy="3157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Nice and neat…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4500562" y="5956300"/>
            <a:ext cx="35639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?(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what about the client (invoker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171575" y="3048000"/>
            <a:ext cx="5605524" cy="1467416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3276600" y="5476875"/>
            <a:ext cx="3252787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class = A lot of noise</a:t>
            </a:r>
          </a:p>
        </p:txBody>
      </p:sp>
      <p:cxnSp>
        <p:nvCxnSpPr>
          <p:cNvPr id="569" name="Shape 569"/>
          <p:cNvCxnSpPr/>
          <p:nvPr/>
        </p:nvCxnSpPr>
        <p:spPr>
          <a:xfrm rot="10800000">
            <a:off x="4787899" y="4514850"/>
            <a:ext cx="114300" cy="96202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/>
        </p:nvSpPr>
        <p:spPr>
          <a:xfrm>
            <a:off x="323850" y="3716337"/>
            <a:ext cx="85693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help eliminate verbosity.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lambdas we provide the implementation  with only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“the important code”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675" y="3910012"/>
            <a:ext cx="2679700" cy="2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92" name="Shape 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957262" y="4435475"/>
            <a:ext cx="651668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{(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596" name="Shape 596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995362" y="5722937"/>
            <a:ext cx="1211261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503612" y="5732462"/>
            <a:ext cx="3084512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implementation body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 flipH="1">
            <a:off x="1601787" y="4805362"/>
            <a:ext cx="90486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00" name="Shape 600"/>
          <p:cNvCxnSpPr/>
          <p:nvPr/>
        </p:nvCxnSpPr>
        <p:spPr>
          <a:xfrm rot="10800000">
            <a:off x="5003800" y="4805362"/>
            <a:ext cx="42861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06" name="Shape 6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717675" y="4435475"/>
            <a:ext cx="57562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</a:t>
            </a:r>
            <a:r>
              <a:rPr lang="en-US" sz="180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10" name="Shape 610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11" name="Shape 611"/>
          <p:cNvSpPr txBox="1"/>
          <p:nvPr/>
        </p:nvSpPr>
        <p:spPr>
          <a:xfrm>
            <a:off x="900112" y="5740400"/>
            <a:ext cx="23177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 type can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inferred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205898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2730500" y="4435475"/>
            <a:ext cx="47434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22" name="Shape 622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3021011" y="5741987"/>
            <a:ext cx="3724275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line does not need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curly-braces and/or return statement</a:t>
            </a: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4883150" y="4806950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2771775" y="4435475"/>
            <a:ext cx="44910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</a:p>
        </p:txBody>
      </p:sp>
      <p:cxnSp>
        <p:nvCxnSpPr>
          <p:cNvPr id="634" name="Shape 634"/>
          <p:cNvCxnSpPr/>
          <p:nvPr/>
        </p:nvCxnSpPr>
        <p:spPr>
          <a:xfrm rot="10800000" flipH="1">
            <a:off x="4216400" y="3429000"/>
            <a:ext cx="392112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35" name="Shape 635"/>
          <p:cNvSpPr txBox="1"/>
          <p:nvPr/>
        </p:nvSpPr>
        <p:spPr>
          <a:xfrm>
            <a:off x="1979611" y="5741987"/>
            <a:ext cx="24701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argument does not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parentheses.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>
            <a:off x="313213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42" name="Shape 6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4970462" y="3108325"/>
            <a:ext cx="2808300" cy="2159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1247775" y="4073525"/>
            <a:ext cx="5605524" cy="1463692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Shape 657"/>
          <p:cNvCxnSpPr/>
          <p:nvPr/>
        </p:nvCxnSpPr>
        <p:spPr>
          <a:xfrm rot="10800000">
            <a:off x="7501649" y="3347462"/>
            <a:ext cx="670800" cy="4419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58" name="Shape 658"/>
          <p:cNvCxnSpPr/>
          <p:nvPr/>
        </p:nvCxnSpPr>
        <p:spPr>
          <a:xfrm flipH="1">
            <a:off x="6814950" y="3789362"/>
            <a:ext cx="1357499" cy="35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59" name="Shape 659"/>
          <p:cNvSpPr txBox="1"/>
          <p:nvPr/>
        </p:nvSpPr>
        <p:spPr>
          <a:xfrm>
            <a:off x="1355725" y="6165850"/>
            <a:ext cx="5807075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simple case – lambdas can reduce a lot of verbosity!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1014412" y="4291012"/>
            <a:ext cx="15811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parameters</a:t>
            </a:r>
          </a:p>
        </p:txBody>
      </p:sp>
      <p:cxnSp>
        <p:nvCxnSpPr>
          <p:cNvPr id="752" name="Shape 752"/>
          <p:cNvCxnSpPr/>
          <p:nvPr/>
        </p:nvCxnSpPr>
        <p:spPr>
          <a:xfrm rot="10800000">
            <a:off x="1403349" y="3284537"/>
            <a:ext cx="401637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79386" y="58054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1793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“This is Lambda”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-&gt; System.out.println(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"This is lambda"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given string: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(String str) -&gt; { System.out.println(str); }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920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sum two numbers: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b)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-&gt; {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+ b; }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compare two Students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Comparator&lt;Student&gt;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 -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syntax rules: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expression can have none or some arguments.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 an argument can be specifically declared or it can be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automatically inferred from the context.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there is only one statement in the method body, curly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brackets and return statement are not mandatory.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type will be inferred from the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if we would like to use the same implementation in several different places?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pass a reference to a method as a parameter to a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798" name="Shape 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7: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5150" y="2924175"/>
            <a:ext cx="5583236" cy="33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08" name="Shape 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0" name="Shape 8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8175" y="2868611"/>
            <a:ext cx="5472111" cy="33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995737" y="40767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4" name="Shape 134"/>
          <p:cNvSpPr/>
          <p:nvPr/>
        </p:nvSpPr>
        <p:spPr>
          <a:xfrm>
            <a:off x="4932362" y="48339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135" name="Shape 135"/>
          <p:cNvSpPr/>
          <p:nvPr/>
        </p:nvSpPr>
        <p:spPr>
          <a:xfrm>
            <a:off x="3203575" y="483711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136" name="Shape 136"/>
          <p:cNvSpPr/>
          <p:nvPr/>
        </p:nvSpPr>
        <p:spPr>
          <a:xfrm>
            <a:off x="3995737" y="5661025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3779837" y="4437062"/>
            <a:ext cx="209549" cy="3968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4643437" y="44196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4630737" y="5197474"/>
            <a:ext cx="373061" cy="463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3700462" y="5197475"/>
            <a:ext cx="288925" cy="5048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41" name="Shape 141"/>
          <p:cNvSpPr txBox="1"/>
          <p:nvPr/>
        </p:nvSpPr>
        <p:spPr>
          <a:xfrm>
            <a:off x="4716462" y="40767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651500" y="48371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()I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nherit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835150" y="483711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563937" y="6021387"/>
            <a:ext cx="11525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?  ()F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9" name="Shape 819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8" name="Shape 828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29" name="Shape 829"/>
          <p:cNvSpPr txBox="1"/>
          <p:nvPr/>
        </p:nvSpPr>
        <p:spPr>
          <a:xfrm>
            <a:off x="3892550" y="5732462"/>
            <a:ext cx="4260849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to isGreen method in Apple class</a:t>
            </a:r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6948486" y="5229225"/>
            <a:ext cx="0" cy="5032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179386" y="55895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92086" y="4005262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192086" y="2346325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static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an instance method: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constructor: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53" name="Shape 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abstract method implementation is received later by lambda or by a reference to a method.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functional interface can have more than one method as long as only one is abstract (others can have default implementations).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4" name="Shape 894"/>
          <p:cNvSpPr txBox="1"/>
          <p:nvPr/>
        </p:nvSpPr>
        <p:spPr>
          <a:xfrm>
            <a:off x="5292725" y="2625725"/>
            <a:ext cx="23796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Abstract Method</a:t>
            </a:r>
          </a:p>
        </p:txBody>
      </p:sp>
      <p:cxnSp>
        <p:nvCxnSpPr>
          <p:cNvPr id="895" name="Shape 895"/>
          <p:cNvCxnSpPr/>
          <p:nvPr/>
        </p:nvCxnSpPr>
        <p:spPr>
          <a:xfrm flipH="1">
            <a:off x="2944025" y="2811461"/>
            <a:ext cx="2348699" cy="235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fact, these are functional interfaces too: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Comparator&lt;T&gt;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compare(T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→  x - y 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FileFilter {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accept(File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 → f.isDirectory()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run(); } 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→ someCode();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ae -&gt; log.debug(“Got it!”);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presents these new functional interfaces: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Predicate&lt;T&gt;: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boolean test(T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Determine if the input of type T matches some criteria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Consumer&lt;T&gt;: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accept(T t);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Accept a single input argument of type T (return nothing)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Supplier&lt;T&gt;: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 get();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 factory that return a new instance or a pre-created one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Function&lt;T, R&gt;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 apply(T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Apply a function to the input type T, generating a result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of type R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075" y="1773236"/>
            <a:ext cx="4733925" cy="468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Game:		Main class – creates new Thread and runs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game.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TicTacToeFrame:	Game Frame. Contains the Board and a panel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to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switch colors.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State		Enum describing cell state:  “X”  “O” or “BLANK”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Board:		Game board. It holds the data in an array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states and draws them to the screen.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board cell tries to draw a “X” or a “O” in 						the chosen color.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AI and No winner!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invokeLater(() -&gt;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Shape 949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Shape 9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474207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64" name="Shape 964"/>
          <p:cNvCxnSpPr/>
          <p:nvPr/>
        </p:nvCxnSpPr>
        <p:spPr>
          <a:xfrm>
            <a:off x="474312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65" name="Shape 965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801687" y="3568700"/>
            <a:ext cx="3600599" cy="2520900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516687" y="4652962"/>
            <a:ext cx="223202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</a:p>
        </p:txBody>
      </p:sp>
      <p:cxnSp>
        <p:nvCxnSpPr>
          <p:cNvPr id="984" name="Shape 984"/>
          <p:cNvCxnSpPr>
            <a:endCxn id="982" idx="3"/>
          </p:cNvCxnSpPr>
          <p:nvPr/>
        </p:nvCxnSpPr>
        <p:spPr>
          <a:xfrm rot="10800000">
            <a:off x="4402286" y="4829150"/>
            <a:ext cx="2114400" cy="81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solves the diamond problem - ambiguity methods implementations.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Shape 9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58887" y="3644900"/>
            <a:ext cx="3600450" cy="252094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6516687" y="4652962"/>
            <a:ext cx="2303461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to Java 8 style</a:t>
            </a:r>
          </a:p>
        </p:txBody>
      </p:sp>
      <p:cxnSp>
        <p:nvCxnSpPr>
          <p:cNvPr id="995" name="Shape 995"/>
          <p:cNvCxnSpPr/>
          <p:nvPr/>
        </p:nvCxnSpPr>
        <p:spPr>
          <a:xfrm rot="10800000">
            <a:off x="4859337" y="4837112"/>
            <a:ext cx="1657350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/>
        </p:nvSpPr>
        <p:spPr>
          <a:xfrm>
            <a:off x="192086" y="2924175"/>
            <a:ext cx="8785225" cy="504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Shape 10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Shape 10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Shape 10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We’ll create a new functional interface that extends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MouseListener and provides defender methods for all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unused mouse events.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mouseClicked methods will remain abstract (and it will be passed via lambda or method reference).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Shape 10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/>
        </p:nvSpPr>
        <p:spPr>
          <a:xfrm>
            <a:off x="223837" y="5949950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Shape 10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223837" y="5721350"/>
            <a:ext cx="8785200" cy="719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Shape 10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synchronized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addMouseClickedListener(MouseClickedListener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addMouseListener(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2855</Words>
  <Application>Microsoft Office PowerPoint</Application>
  <PresentationFormat>On-screen Show (4:3)</PresentationFormat>
  <Paragraphs>2323</Paragraphs>
  <Slides>203</Slides>
  <Notes>203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203</vt:i4>
      </vt:variant>
    </vt:vector>
  </HeadingPairs>
  <TitlesOfParts>
    <vt:vector size="209" baseType="lpstr">
      <vt:lpstr>Arial</vt:lpstr>
      <vt:lpstr>Open Sans</vt:lpstr>
      <vt:lpstr>Calibri</vt:lpstr>
      <vt:lpstr>Consolas</vt:lpstr>
      <vt:lpstr>Office Theme</vt:lpstr>
      <vt:lpstr>1_Office Theme</vt:lpstr>
      <vt:lpstr>JAVA 8 workshop </vt:lpstr>
      <vt:lpstr>Agenda</vt:lpstr>
      <vt:lpstr>Introduction to java 8</vt:lpstr>
      <vt:lpstr>Introduction to java 8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Streams concurrency</vt:lpstr>
      <vt:lpstr>Streams concurrency</vt:lpstr>
      <vt:lpstr>Streams concurrency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No PermGen</vt:lpstr>
      <vt:lpstr>No PermGen</vt:lpstr>
      <vt:lpstr>No PermGen</vt:lpstr>
      <vt:lpstr>Slide 203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workshop </dc:title>
  <cp:lastModifiedBy>haim.turkel</cp:lastModifiedBy>
  <cp:revision>3</cp:revision>
  <dcterms:modified xsi:type="dcterms:W3CDTF">2015-09-29T18:10:01Z</dcterms:modified>
</cp:coreProperties>
</file>